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16.xml" ContentType="application/vnd.openxmlformats-officedocument.presentationml.slide+xml"/>
  <Override PartName="/ppt/slides/slide2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8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diagrams/drawing1.xml" ContentType="application/vnd.ms-office.drawingml.diagramDrawing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layout1.xml" ContentType="application/vnd.openxmlformats-officedocument.drawingml.diagram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679" r:id="rId1"/>
  </p:sldMasterIdLst>
  <p:notesMasterIdLst>
    <p:notesMasterId r:id="rId23"/>
  </p:notesMasterIdLst>
  <p:handoutMasterIdLst>
    <p:handoutMasterId r:id="rId24"/>
  </p:handoutMasterIdLst>
  <p:sldIdLst>
    <p:sldId id="256" r:id="rId2"/>
    <p:sldId id="430" r:id="rId3"/>
    <p:sldId id="425" r:id="rId4"/>
    <p:sldId id="426" r:id="rId5"/>
    <p:sldId id="427" r:id="rId6"/>
    <p:sldId id="428" r:id="rId7"/>
    <p:sldId id="429" r:id="rId8"/>
    <p:sldId id="409" r:id="rId9"/>
    <p:sldId id="405" r:id="rId10"/>
    <p:sldId id="416" r:id="rId11"/>
    <p:sldId id="418" r:id="rId12"/>
    <p:sldId id="419" r:id="rId13"/>
    <p:sldId id="423" r:id="rId14"/>
    <p:sldId id="472" r:id="rId15"/>
    <p:sldId id="474" r:id="rId16"/>
    <p:sldId id="473" r:id="rId17"/>
    <p:sldId id="456" r:id="rId18"/>
    <p:sldId id="457" r:id="rId19"/>
    <p:sldId id="458" r:id="rId20"/>
    <p:sldId id="459" r:id="rId21"/>
    <p:sldId id="511" r:id="rId22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6699"/>
    <a:srgbClr val="99CC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80044" autoAdjust="0"/>
  </p:normalViewPr>
  <p:slideViewPr>
    <p:cSldViewPr>
      <p:cViewPr varScale="1">
        <p:scale>
          <a:sx n="145" d="100"/>
          <a:sy n="145" d="100"/>
        </p:scale>
        <p:origin x="240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4" d="100"/>
          <a:sy n="104" d="100"/>
        </p:scale>
        <p:origin x="4044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36E561-6340-4558-88DA-86E828C87731}" type="doc">
      <dgm:prSet loTypeId="urn:microsoft.com/office/officeart/2005/8/layout/arrow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346F521-648F-4E7E-BB23-F6377E8A5A50}">
      <dgm:prSet phldrT="[Text]"/>
      <dgm:spPr/>
      <dgm:t>
        <a:bodyPr/>
        <a:lstStyle/>
        <a:p>
          <a:r>
            <a:rPr lang="en-GB" b="1" dirty="0" smtClean="0">
              <a:latin typeface="Calibri" panose="020F0502020204030204" pitchFamily="34" charset="0"/>
              <a:ea typeface="Calibri" panose="020F0502020204030204" pitchFamily="34" charset="0"/>
              <a:cs typeface="Times-Bold"/>
            </a:rPr>
            <a:t>Value-Added</a:t>
          </a:r>
          <a:r>
            <a:rPr lang="en-GB" dirty="0" smtClean="0">
              <a:latin typeface="Calibri" panose="020F0502020204030204" pitchFamily="34" charset="0"/>
              <a:ea typeface="Calibri" panose="020F0502020204030204" pitchFamily="34" charset="0"/>
              <a:cs typeface="Times-Roman"/>
            </a:rPr>
            <a:t>— Things that the </a:t>
          </a:r>
          <a:r>
            <a:rPr lang="en-GB" i="1" dirty="0" smtClean="0">
              <a:latin typeface="Calibri" panose="020F0502020204030204" pitchFamily="34" charset="0"/>
              <a:ea typeface="Calibri" panose="020F0502020204030204" pitchFamily="34" charset="0"/>
              <a:cs typeface="Times-Roman"/>
            </a:rPr>
            <a:t>client wants </a:t>
          </a:r>
          <a:r>
            <a:rPr lang="en-GB" dirty="0" smtClean="0">
              <a:latin typeface="Calibri" panose="020F0502020204030204" pitchFamily="34" charset="0"/>
              <a:ea typeface="Calibri" panose="020F0502020204030204" pitchFamily="34" charset="0"/>
              <a:cs typeface="Times-Roman"/>
            </a:rPr>
            <a:t>(and would pay money for)</a:t>
          </a:r>
          <a:endParaRPr lang="en-GB" dirty="0">
            <a:latin typeface="Calibri" panose="020F0502020204030204" pitchFamily="34" charset="0"/>
          </a:endParaRPr>
        </a:p>
      </dgm:t>
    </dgm:pt>
    <dgm:pt modelId="{57674B1C-A562-493C-85B7-5CC55524CC74}" type="parTrans" cxnId="{50B3EB1E-894B-40D4-9B5B-E17603B57B9B}">
      <dgm:prSet/>
      <dgm:spPr/>
      <dgm:t>
        <a:bodyPr/>
        <a:lstStyle/>
        <a:p>
          <a:endParaRPr lang="en-GB"/>
        </a:p>
      </dgm:t>
    </dgm:pt>
    <dgm:pt modelId="{A3B19640-CDEC-498E-AB9F-B4D44E0B30F0}" type="sibTrans" cxnId="{50B3EB1E-894B-40D4-9B5B-E17603B57B9B}">
      <dgm:prSet/>
      <dgm:spPr/>
      <dgm:t>
        <a:bodyPr/>
        <a:lstStyle/>
        <a:p>
          <a:endParaRPr lang="en-GB"/>
        </a:p>
      </dgm:t>
    </dgm:pt>
    <dgm:pt modelId="{BC2532F8-9B2A-4903-B0AF-02273E69A182}">
      <dgm:prSet phldrT="[Text]"/>
      <dgm:spPr/>
      <dgm:t>
        <a:bodyPr/>
        <a:lstStyle/>
        <a:p>
          <a:r>
            <a:rPr lang="en-GB" b="1" dirty="0" smtClean="0">
              <a:latin typeface="Calibri" panose="020F0502020204030204" pitchFamily="34" charset="0"/>
              <a:ea typeface="Calibri" panose="020F0502020204030204" pitchFamily="34" charset="0"/>
              <a:cs typeface="Times-Bold"/>
            </a:rPr>
            <a:t>Waste</a:t>
          </a:r>
          <a:r>
            <a:rPr lang="en-GB" dirty="0" smtClean="0">
              <a:latin typeface="Calibri" panose="020F0502020204030204" pitchFamily="34" charset="0"/>
              <a:ea typeface="Calibri" panose="020F0502020204030204" pitchFamily="34" charset="0"/>
              <a:cs typeface="Times-Roman"/>
            </a:rPr>
            <a:t>—Things that consume resources but are of no importance to the client</a:t>
          </a:r>
          <a:endParaRPr lang="en-GB" dirty="0">
            <a:latin typeface="Calibri" panose="020F0502020204030204" pitchFamily="34" charset="0"/>
          </a:endParaRPr>
        </a:p>
      </dgm:t>
    </dgm:pt>
    <dgm:pt modelId="{160ADBD0-52E2-497E-B27A-31CB24C09B7E}" type="parTrans" cxnId="{1A8EB2B5-F582-494D-94F7-9FC94D952CE0}">
      <dgm:prSet/>
      <dgm:spPr/>
      <dgm:t>
        <a:bodyPr/>
        <a:lstStyle/>
        <a:p>
          <a:endParaRPr lang="en-GB"/>
        </a:p>
      </dgm:t>
    </dgm:pt>
    <dgm:pt modelId="{44C5927B-BF48-4199-8763-5962C72C2124}" type="sibTrans" cxnId="{1A8EB2B5-F582-494D-94F7-9FC94D952CE0}">
      <dgm:prSet/>
      <dgm:spPr/>
      <dgm:t>
        <a:bodyPr/>
        <a:lstStyle/>
        <a:p>
          <a:endParaRPr lang="en-GB"/>
        </a:p>
      </dgm:t>
    </dgm:pt>
    <dgm:pt modelId="{B2349026-B5DD-4E5A-A82D-0A9225EC4474}" type="pres">
      <dgm:prSet presAssocID="{2236E561-6340-4558-88DA-86E828C87731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DC12696-A28D-4C73-8AFD-6216F99FD85A}" type="pres">
      <dgm:prSet presAssocID="{2236E561-6340-4558-88DA-86E828C87731}" presName="divider" presStyleLbl="fgShp" presStyleIdx="0" presStyleCnt="1" custFlipVert="1"/>
      <dgm:spPr>
        <a:solidFill>
          <a:schemeClr val="bg1">
            <a:lumMod val="50000"/>
          </a:schemeClr>
        </a:solidFill>
      </dgm:spPr>
    </dgm:pt>
    <dgm:pt modelId="{7BD6B3CB-6EB4-42B9-B6E9-05B2DA528217}" type="pres">
      <dgm:prSet presAssocID="{8346F521-648F-4E7E-BB23-F6377E8A5A50}" presName="downArrow" presStyleLbl="node1" presStyleIdx="0" presStyleCnt="2" custAng="10800000" custLinFactX="52935" custLinFactNeighborX="100000" custLinFactNeighborY="5219"/>
      <dgm:spPr>
        <a:solidFill>
          <a:srgbClr val="92D050"/>
        </a:solidFill>
      </dgm:spPr>
    </dgm:pt>
    <dgm:pt modelId="{4D9736BA-0DD9-4CF1-B811-95A28CEAF665}" type="pres">
      <dgm:prSet presAssocID="{8346F521-648F-4E7E-BB23-F6377E8A5A50}" presName="downArrowText" presStyleLbl="revTx" presStyleIdx="0" presStyleCnt="2" custScaleX="138110" custLinFactX="-1753" custLinFactNeighborX="-100000" custLinFactNeighborY="807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96A2ACB-0EB8-4B3F-AC88-9D56C3646645}" type="pres">
      <dgm:prSet presAssocID="{BC2532F8-9B2A-4903-B0AF-02273E69A182}" presName="upArrow" presStyleLbl="node1" presStyleIdx="1" presStyleCnt="2" custAng="10800000" custLinFactX="-52164" custLinFactNeighborX="-100000" custLinFactNeighborY="-182"/>
      <dgm:spPr>
        <a:solidFill>
          <a:srgbClr val="FF0000"/>
        </a:solidFill>
      </dgm:spPr>
    </dgm:pt>
    <dgm:pt modelId="{12E89FE2-3AB8-4E9C-B0A1-4AC79F1F40C9}" type="pres">
      <dgm:prSet presAssocID="{BC2532F8-9B2A-4903-B0AF-02273E69A182}" presName="upArrowText" presStyleLbl="revTx" presStyleIdx="1" presStyleCnt="2" custScaleX="143902" custLinFactX="16997" custLinFactNeighborX="100000" custLinFactNeighborY="-807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0B3EB1E-894B-40D4-9B5B-E17603B57B9B}" srcId="{2236E561-6340-4558-88DA-86E828C87731}" destId="{8346F521-648F-4E7E-BB23-F6377E8A5A50}" srcOrd="0" destOrd="0" parTransId="{57674B1C-A562-493C-85B7-5CC55524CC74}" sibTransId="{A3B19640-CDEC-498E-AB9F-B4D44E0B30F0}"/>
    <dgm:cxn modelId="{1D12BA20-2B57-476E-9B75-B8AE93E2C678}" type="presOf" srcId="{2236E561-6340-4558-88DA-86E828C87731}" destId="{B2349026-B5DD-4E5A-A82D-0A9225EC4474}" srcOrd="0" destOrd="0" presId="urn:microsoft.com/office/officeart/2005/8/layout/arrow3"/>
    <dgm:cxn modelId="{CF4DB757-7082-41F4-ABD0-B6A3C6D3B151}" type="presOf" srcId="{8346F521-648F-4E7E-BB23-F6377E8A5A50}" destId="{4D9736BA-0DD9-4CF1-B811-95A28CEAF665}" srcOrd="0" destOrd="0" presId="urn:microsoft.com/office/officeart/2005/8/layout/arrow3"/>
    <dgm:cxn modelId="{A870A653-8E3D-47C8-A460-1AF87C084163}" type="presOf" srcId="{BC2532F8-9B2A-4903-B0AF-02273E69A182}" destId="{12E89FE2-3AB8-4E9C-B0A1-4AC79F1F40C9}" srcOrd="0" destOrd="0" presId="urn:microsoft.com/office/officeart/2005/8/layout/arrow3"/>
    <dgm:cxn modelId="{1A8EB2B5-F582-494D-94F7-9FC94D952CE0}" srcId="{2236E561-6340-4558-88DA-86E828C87731}" destId="{BC2532F8-9B2A-4903-B0AF-02273E69A182}" srcOrd="1" destOrd="0" parTransId="{160ADBD0-52E2-497E-B27A-31CB24C09B7E}" sibTransId="{44C5927B-BF48-4199-8763-5962C72C2124}"/>
    <dgm:cxn modelId="{6432223A-1526-43D9-B51D-5E422D88BBEB}" type="presParOf" srcId="{B2349026-B5DD-4E5A-A82D-0A9225EC4474}" destId="{DDC12696-A28D-4C73-8AFD-6216F99FD85A}" srcOrd="0" destOrd="0" presId="urn:microsoft.com/office/officeart/2005/8/layout/arrow3"/>
    <dgm:cxn modelId="{C7BAC56E-FE9B-4EF9-891F-D65DD03C3DCC}" type="presParOf" srcId="{B2349026-B5DD-4E5A-A82D-0A9225EC4474}" destId="{7BD6B3CB-6EB4-42B9-B6E9-05B2DA528217}" srcOrd="1" destOrd="0" presId="urn:microsoft.com/office/officeart/2005/8/layout/arrow3"/>
    <dgm:cxn modelId="{F94403A4-4432-44E6-BF8D-DE83B8AE92B3}" type="presParOf" srcId="{B2349026-B5DD-4E5A-A82D-0A9225EC4474}" destId="{4D9736BA-0DD9-4CF1-B811-95A28CEAF665}" srcOrd="2" destOrd="0" presId="urn:microsoft.com/office/officeart/2005/8/layout/arrow3"/>
    <dgm:cxn modelId="{C36FAC26-C5E9-4A38-8402-71969C2E5EBE}" type="presParOf" srcId="{B2349026-B5DD-4E5A-A82D-0A9225EC4474}" destId="{B96A2ACB-0EB8-4B3F-AC88-9D56C3646645}" srcOrd="3" destOrd="0" presId="urn:microsoft.com/office/officeart/2005/8/layout/arrow3"/>
    <dgm:cxn modelId="{48DE0614-451D-41B5-9786-A58DE9B485F9}" type="presParOf" srcId="{B2349026-B5DD-4E5A-A82D-0A9225EC4474}" destId="{12E89FE2-3AB8-4E9C-B0A1-4AC79F1F40C9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12696-A28D-4C73-8AFD-6216F99FD85A}">
      <dsp:nvSpPr>
        <dsp:cNvPr id="0" name=""/>
        <dsp:cNvSpPr/>
      </dsp:nvSpPr>
      <dsp:spPr>
        <a:xfrm rot="300000" flipV="1">
          <a:off x="18119" y="1788224"/>
          <a:ext cx="5868416" cy="672022"/>
        </a:xfrm>
        <a:prstGeom prst="mathMinus">
          <a:avLst/>
        </a:prstGeom>
        <a:solidFill>
          <a:schemeClr val="bg1">
            <a:lumMod val="50000"/>
          </a:schemeClr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BD6B3CB-6EB4-42B9-B6E9-05B2DA528217}">
      <dsp:nvSpPr>
        <dsp:cNvPr id="0" name=""/>
        <dsp:cNvSpPr/>
      </dsp:nvSpPr>
      <dsp:spPr>
        <a:xfrm rot="10800000">
          <a:off x="3417644" y="301114"/>
          <a:ext cx="1771396" cy="1699388"/>
        </a:xfrm>
        <a:prstGeom prst="downArrow">
          <a:avLst/>
        </a:prstGeom>
        <a:solidFill>
          <a:srgbClr val="92D050"/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9736BA-0DD9-4CF1-B811-95A28CEAF665}">
      <dsp:nvSpPr>
        <dsp:cNvPr id="0" name=""/>
        <dsp:cNvSpPr/>
      </dsp:nvSpPr>
      <dsp:spPr>
        <a:xfrm>
          <a:off x="846812" y="144015"/>
          <a:ext cx="2609574" cy="1784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 smtClean="0">
              <a:latin typeface="Calibri" panose="020F0502020204030204" pitchFamily="34" charset="0"/>
              <a:ea typeface="Calibri" panose="020F0502020204030204" pitchFamily="34" charset="0"/>
              <a:cs typeface="Times-Bold"/>
            </a:rPr>
            <a:t>Value-Added</a:t>
          </a:r>
          <a:r>
            <a:rPr lang="en-GB" sz="2000" kern="1200" dirty="0" smtClean="0">
              <a:latin typeface="Calibri" panose="020F0502020204030204" pitchFamily="34" charset="0"/>
              <a:ea typeface="Calibri" panose="020F0502020204030204" pitchFamily="34" charset="0"/>
              <a:cs typeface="Times-Roman"/>
            </a:rPr>
            <a:t>— Things that the </a:t>
          </a:r>
          <a:r>
            <a:rPr lang="en-GB" sz="2000" i="1" kern="1200" dirty="0" smtClean="0">
              <a:latin typeface="Calibri" panose="020F0502020204030204" pitchFamily="34" charset="0"/>
              <a:ea typeface="Calibri" panose="020F0502020204030204" pitchFamily="34" charset="0"/>
              <a:cs typeface="Times-Roman"/>
            </a:rPr>
            <a:t>client wants </a:t>
          </a:r>
          <a:r>
            <a:rPr lang="en-GB" sz="2000" kern="1200" dirty="0" smtClean="0">
              <a:latin typeface="Calibri" panose="020F0502020204030204" pitchFamily="34" charset="0"/>
              <a:ea typeface="Calibri" panose="020F0502020204030204" pitchFamily="34" charset="0"/>
              <a:cs typeface="Times-Roman"/>
            </a:rPr>
            <a:t>(and would pay money for)</a:t>
          </a:r>
          <a:endParaRPr lang="en-GB" sz="2000" kern="1200" dirty="0">
            <a:latin typeface="Calibri" panose="020F0502020204030204" pitchFamily="34" charset="0"/>
          </a:endParaRPr>
        </a:p>
      </dsp:txBody>
      <dsp:txXfrm>
        <a:off x="846812" y="144015"/>
        <a:ext cx="2609574" cy="1784358"/>
      </dsp:txXfrm>
    </dsp:sp>
    <dsp:sp modelId="{B96A2ACB-0EB8-4B3F-AC88-9D56C3646645}">
      <dsp:nvSpPr>
        <dsp:cNvPr id="0" name=""/>
        <dsp:cNvSpPr/>
      </dsp:nvSpPr>
      <dsp:spPr>
        <a:xfrm rot="10800000">
          <a:off x="729272" y="2333566"/>
          <a:ext cx="1771396" cy="1699388"/>
        </a:xfrm>
        <a:prstGeom prst="upArrow">
          <a:avLst/>
        </a:prstGeom>
        <a:solidFill>
          <a:srgbClr val="FF0000"/>
        </a:solidFill>
        <a:ln>
          <a:noFill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E89FE2-3AB8-4E9C-B0A1-4AC79F1F40C9}">
      <dsp:nvSpPr>
        <dsp:cNvPr id="0" name=""/>
        <dsp:cNvSpPr/>
      </dsp:nvSpPr>
      <dsp:spPr>
        <a:xfrm>
          <a:off x="2681582" y="2320098"/>
          <a:ext cx="2719013" cy="1784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 smtClean="0">
              <a:latin typeface="Calibri" panose="020F0502020204030204" pitchFamily="34" charset="0"/>
              <a:ea typeface="Calibri" panose="020F0502020204030204" pitchFamily="34" charset="0"/>
              <a:cs typeface="Times-Bold"/>
            </a:rPr>
            <a:t>Waste</a:t>
          </a:r>
          <a:r>
            <a:rPr lang="en-GB" sz="2000" kern="1200" dirty="0" smtClean="0">
              <a:latin typeface="Calibri" panose="020F0502020204030204" pitchFamily="34" charset="0"/>
              <a:ea typeface="Calibri" panose="020F0502020204030204" pitchFamily="34" charset="0"/>
              <a:cs typeface="Times-Roman"/>
            </a:rPr>
            <a:t>—Things that consume resources but are of no importance to the client</a:t>
          </a:r>
          <a:endParaRPr lang="en-GB" sz="2000" kern="1200" dirty="0">
            <a:latin typeface="Calibri" panose="020F0502020204030204" pitchFamily="34" charset="0"/>
          </a:endParaRPr>
        </a:p>
      </dsp:txBody>
      <dsp:txXfrm>
        <a:off x="2681582" y="2320098"/>
        <a:ext cx="2719013" cy="1784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D9B9B-D8FE-409C-B8BF-65411F3CEDDE}" type="datetimeFigureOut">
              <a:rPr lang="en-GB" smtClean="0"/>
              <a:t>18/09/2014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60687-CB50-4C61-B502-E8FA3905E6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77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9/18/2014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34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66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41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17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24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0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3789409"/>
            <a:ext cx="5637010" cy="66158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9/18/2014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2" y="2349218"/>
            <a:ext cx="7175351" cy="1344875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548639"/>
            <a:ext cx="6400800" cy="26060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9/18/2014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282388"/>
            <a:ext cx="2057400" cy="3928754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548640"/>
            <a:ext cx="4829287" cy="367104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9/18/2014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oeful Waterf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Woeful Waterfall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16416" y="4299942"/>
            <a:ext cx="6762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5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gile Approac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Agile Approaches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6300000">
            <a:off x="8453869" y="4589435"/>
            <a:ext cx="582464" cy="43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gile Princi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Agile Principles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2440" y="4371950"/>
            <a:ext cx="411300" cy="59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gile Principl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Agile Principles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2440" y="4371950"/>
            <a:ext cx="411300" cy="59513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51520" y="515456"/>
            <a:ext cx="87129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Alongside this, the “Declaration of Interdependence” states: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23528" y="1002112"/>
            <a:ext cx="87129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“We are a community of project leaders that are highly successful at delivering results. To achieve these results</a:t>
            </a:r>
            <a:r>
              <a:rPr lang="en-GB" sz="2000" dirty="0" smtClean="0">
                <a:latin typeface="Calibri" panose="020F0502020204030204" pitchFamily="34" charset="0"/>
              </a:rPr>
              <a:t>: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251520" y="1851670"/>
            <a:ext cx="86409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6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Agile Principl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Agile Principles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2440" y="4371950"/>
            <a:ext cx="411300" cy="59513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51520" y="515456"/>
            <a:ext cx="87129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Alongside this, the “Declaration of Interdependence” states: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23528" y="1002112"/>
            <a:ext cx="87129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“We are a community of project leaders that are highly successful at delivering results. To achieve these results</a:t>
            </a:r>
            <a:r>
              <a:rPr lang="en-GB" sz="2000" dirty="0" smtClean="0">
                <a:latin typeface="Calibri" panose="020F0502020204030204" pitchFamily="34" charset="0"/>
              </a:rPr>
              <a:t>: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251520" y="1851670"/>
            <a:ext cx="86409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63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Lean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60432" y="4443958"/>
            <a:ext cx="543134" cy="53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9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ying it Stra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Agile and Lean</a:t>
            </a:r>
            <a:r>
              <a:rPr lang="en-US" altLang="x-none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Do Work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4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9/18/2014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548640"/>
            <a:ext cx="6400800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1629486"/>
            <a:ext cx="5966666" cy="1817510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3455633"/>
            <a:ext cx="5970494" cy="626595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smtClean="0"/>
              <a:pPr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548639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548640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050245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049274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smtClean="0"/>
              <a:pPr/>
              <a:t>9/18/2014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smtClean="0"/>
              <a:pPr/>
              <a:t>9/18/2014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1657350"/>
            <a:ext cx="3636085" cy="943870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548640"/>
            <a:ext cx="4017085" cy="3671048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623351"/>
            <a:ext cx="3388660" cy="16046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en-US" smtClean="0"/>
              <a:pPr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857250"/>
            <a:ext cx="4114800" cy="2345855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757865"/>
            <a:ext cx="3694114" cy="1622265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3348316"/>
            <a:ext cx="6383538" cy="85725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29050"/>
            <a:ext cx="9144000" cy="131445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290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826228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9195"/>
            <a:ext cx="6400800" cy="26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4606EA6-EFEA-4C30-9264-4F9291A5780D}" type="datetime1">
              <a:rPr lang="en-US" smtClean="0"/>
              <a:pPr/>
              <a:t>9/18/2014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  <p:sldLayoutId id="2147484695" r:id="rId12"/>
    <p:sldLayoutId id="2147484701" r:id="rId13"/>
    <p:sldLayoutId id="2147484702" r:id="rId14"/>
    <p:sldLayoutId id="2147484703" r:id="rId15"/>
    <p:sldLayoutId id="2147484706" r:id="rId16"/>
    <p:sldLayoutId id="2147484704" r:id="rId17"/>
    <p:sldLayoutId id="2147484705" r:id="rId18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ctrTitle"/>
          </p:nvPr>
        </p:nvSpPr>
        <p:spPr>
          <a:xfrm>
            <a:off x="5557879" y="267494"/>
            <a:ext cx="2852777" cy="1344875"/>
          </a:xfrm>
        </p:spPr>
        <p:txBody>
          <a:bodyPr>
            <a:normAutofit fontScale="90000"/>
          </a:bodyPr>
          <a:lstStyle>
            <a:extLst/>
          </a:lstStyle>
          <a:p>
            <a:pPr marL="182880" indent="0" algn="ctr">
              <a:buNone/>
            </a:pPr>
            <a:r>
              <a:rPr lang="en-US" dirty="0" smtClean="0">
                <a:solidFill>
                  <a:schemeClr val="tx1"/>
                </a:solidFill>
                <a:effectLst/>
              </a:rPr>
              <a:t>Agile and Lean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 descr="C:\Resources\Docs\3. Education\Modules\CSC2021-22\Development\CSC2021 Module Tit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771552"/>
            <a:ext cx="4200635" cy="14679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C:\Resources\Docs\3. Education\Modules\CSC2021-22\Development\CSC2022 Module Titl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615981"/>
            <a:ext cx="4200635" cy="1467937"/>
          </a:xfrm>
          <a:prstGeom prst="round2DiagRect">
            <a:avLst>
              <a:gd name="adj1" fmla="val 0"/>
              <a:gd name="adj2" fmla="val 20924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436096" y="2787774"/>
            <a:ext cx="309634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Introduction to the principles behind agile and lean software development.</a:t>
            </a:r>
          </a:p>
          <a:p>
            <a:pPr algn="ctr"/>
            <a:endParaRPr lang="en-US" sz="2000" dirty="0"/>
          </a:p>
          <a:p>
            <a:pPr algn="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436096" y="437195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Part 1 – Introduction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146697"/>
            <a:ext cx="3018695" cy="22398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5536" y="2067694"/>
            <a:ext cx="38884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We </a:t>
            </a:r>
            <a:r>
              <a:rPr lang="en-GB" sz="2000" dirty="0">
                <a:latin typeface="Calibri" panose="020F0502020204030204" pitchFamily="34" charset="0"/>
              </a:rPr>
              <a:t>increase return on investment by making </a:t>
            </a:r>
            <a:r>
              <a:rPr lang="en-GB" sz="2000" b="1" dirty="0">
                <a:latin typeface="Calibri" panose="020F0502020204030204" pitchFamily="34" charset="0"/>
              </a:rPr>
              <a:t>continuous flow of value </a:t>
            </a:r>
            <a:r>
              <a:rPr lang="en-GB" sz="2000" dirty="0">
                <a:latin typeface="Calibri" panose="020F0502020204030204" pitchFamily="34" charset="0"/>
              </a:rPr>
              <a:t>our focus</a:t>
            </a:r>
            <a:r>
              <a:rPr lang="en-GB" sz="2000" dirty="0" smtClean="0">
                <a:latin typeface="Calibri" panose="020F0502020204030204" pitchFamily="34" charset="0"/>
              </a:rPr>
              <a:t>.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5536" y="3480559"/>
            <a:ext cx="40324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We </a:t>
            </a:r>
            <a:r>
              <a:rPr lang="en-GB" sz="2000" dirty="0">
                <a:latin typeface="Calibri" panose="020F0502020204030204" pitchFamily="34" charset="0"/>
              </a:rPr>
              <a:t>deliver reliable results by </a:t>
            </a:r>
            <a:r>
              <a:rPr lang="en-GB" sz="2000" b="1" dirty="0">
                <a:latin typeface="Calibri" panose="020F0502020204030204" pitchFamily="34" charset="0"/>
              </a:rPr>
              <a:t>engaging customers in frequent interactions </a:t>
            </a:r>
            <a:r>
              <a:rPr lang="en-GB" sz="2000" dirty="0">
                <a:latin typeface="Calibri" panose="020F0502020204030204" pitchFamily="34" charset="0"/>
              </a:rPr>
              <a:t>and </a:t>
            </a:r>
            <a:r>
              <a:rPr lang="en-GB" sz="2000" b="1" dirty="0">
                <a:latin typeface="Calibri" panose="020F0502020204030204" pitchFamily="34" charset="0"/>
              </a:rPr>
              <a:t>shared ownership</a:t>
            </a:r>
            <a:r>
              <a:rPr lang="en-GB" sz="2000" dirty="0">
                <a:latin typeface="Calibri" panose="020F0502020204030204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420" y="2780779"/>
            <a:ext cx="1970209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7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321" y="2283718"/>
            <a:ext cx="3312368" cy="23335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5536" y="2067694"/>
            <a:ext cx="40324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We </a:t>
            </a:r>
            <a:r>
              <a:rPr lang="en-GB" sz="2000" b="1" dirty="0">
                <a:latin typeface="Calibri" panose="020F0502020204030204" pitchFamily="34" charset="0"/>
              </a:rPr>
              <a:t>expect uncertainty</a:t>
            </a:r>
            <a:r>
              <a:rPr lang="en-GB" sz="2000" dirty="0">
                <a:latin typeface="Calibri" panose="020F0502020204030204" pitchFamily="34" charset="0"/>
              </a:rPr>
              <a:t> and </a:t>
            </a:r>
            <a:r>
              <a:rPr lang="en-GB" sz="2000" b="1" dirty="0">
                <a:latin typeface="Calibri" panose="020F0502020204030204" pitchFamily="34" charset="0"/>
              </a:rPr>
              <a:t>manage for it through iterations, anticipation, and adaptation</a:t>
            </a:r>
            <a:r>
              <a:rPr lang="en-GB" sz="2000" dirty="0"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536" y="3075806"/>
            <a:ext cx="46085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We </a:t>
            </a:r>
            <a:r>
              <a:rPr lang="en-GB" sz="2000" b="1" dirty="0">
                <a:latin typeface="Calibri" panose="020F0502020204030204" pitchFamily="34" charset="0"/>
              </a:rPr>
              <a:t>unleash creativity and innovation </a:t>
            </a:r>
            <a:r>
              <a:rPr lang="en-GB" sz="2000" dirty="0">
                <a:latin typeface="Calibri" panose="020F0502020204030204" pitchFamily="34" charset="0"/>
              </a:rPr>
              <a:t>by recognizing that </a:t>
            </a:r>
            <a:r>
              <a:rPr lang="en-GB" sz="2000" b="1" dirty="0">
                <a:latin typeface="Calibri" panose="020F0502020204030204" pitchFamily="34" charset="0"/>
              </a:rPr>
              <a:t>individuals are the ultimate source of value</a:t>
            </a:r>
            <a:r>
              <a:rPr lang="en-GB" sz="2000" dirty="0">
                <a:latin typeface="Calibri" panose="020F0502020204030204" pitchFamily="34" charset="0"/>
              </a:rPr>
              <a:t>, and c</a:t>
            </a:r>
            <a:r>
              <a:rPr lang="en-GB" sz="2000" b="1" dirty="0">
                <a:latin typeface="Calibri" panose="020F0502020204030204" pitchFamily="34" charset="0"/>
              </a:rPr>
              <a:t>reating an environment </a:t>
            </a:r>
            <a:r>
              <a:rPr lang="en-GB" sz="2000" dirty="0">
                <a:latin typeface="Calibri" panose="020F0502020204030204" pitchFamily="34" charset="0"/>
              </a:rPr>
              <a:t>where they can make a difference.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2241199"/>
            <a:ext cx="1660449" cy="214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6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067694"/>
            <a:ext cx="2103161" cy="22592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536" y="2067694"/>
            <a:ext cx="52565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We </a:t>
            </a:r>
            <a:r>
              <a:rPr lang="en-GB" sz="2000" b="1" dirty="0">
                <a:latin typeface="Calibri" panose="020F0502020204030204" pitchFamily="34" charset="0"/>
              </a:rPr>
              <a:t>boost performance </a:t>
            </a:r>
            <a:r>
              <a:rPr lang="en-GB" sz="2000" dirty="0">
                <a:latin typeface="Calibri" panose="020F0502020204030204" pitchFamily="34" charset="0"/>
              </a:rPr>
              <a:t>through </a:t>
            </a:r>
            <a:r>
              <a:rPr lang="en-GB" sz="2000" b="1" dirty="0">
                <a:latin typeface="Calibri" panose="020F0502020204030204" pitchFamily="34" charset="0"/>
              </a:rPr>
              <a:t>group accountability </a:t>
            </a:r>
            <a:r>
              <a:rPr lang="en-GB" sz="2000" dirty="0">
                <a:latin typeface="Calibri" panose="020F0502020204030204" pitchFamily="34" charset="0"/>
              </a:rPr>
              <a:t>for results and </a:t>
            </a:r>
            <a:r>
              <a:rPr lang="en-GB" sz="2000" b="1" dirty="0">
                <a:latin typeface="Calibri" panose="020F0502020204030204" pitchFamily="34" charset="0"/>
              </a:rPr>
              <a:t>shared responsibility </a:t>
            </a:r>
            <a:r>
              <a:rPr lang="en-GB" sz="2000" dirty="0">
                <a:latin typeface="Calibri" panose="020F0502020204030204" pitchFamily="34" charset="0"/>
              </a:rPr>
              <a:t>for team effectiveness.</a:t>
            </a:r>
          </a:p>
        </p:txBody>
      </p:sp>
      <p:sp>
        <p:nvSpPr>
          <p:cNvPr id="6" name="Rectangle 5"/>
          <p:cNvSpPr/>
          <p:nvPr/>
        </p:nvSpPr>
        <p:spPr>
          <a:xfrm>
            <a:off x="395536" y="3140263"/>
            <a:ext cx="48965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We </a:t>
            </a:r>
            <a:r>
              <a:rPr lang="en-GB" sz="2000" b="1" dirty="0">
                <a:latin typeface="Calibri" panose="020F0502020204030204" pitchFamily="34" charset="0"/>
              </a:rPr>
              <a:t>improve effectiveness and reliability </a:t>
            </a:r>
            <a:r>
              <a:rPr lang="en-GB" sz="2000" dirty="0">
                <a:latin typeface="Calibri" panose="020F0502020204030204" pitchFamily="34" charset="0"/>
              </a:rPr>
              <a:t>through </a:t>
            </a:r>
            <a:r>
              <a:rPr lang="en-GB" sz="2000" dirty="0" err="1">
                <a:latin typeface="Calibri" panose="020F0502020204030204" pitchFamily="34" charset="0"/>
              </a:rPr>
              <a:t>situationally</a:t>
            </a:r>
            <a:r>
              <a:rPr lang="en-GB" sz="2000" dirty="0">
                <a:latin typeface="Calibri" panose="020F0502020204030204" pitchFamily="34" charset="0"/>
              </a:rPr>
              <a:t> specific strategies, processes and practices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3774678"/>
            <a:ext cx="1750933" cy="9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6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3046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401" y="174104"/>
            <a:ext cx="4418519" cy="479529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74509" y="1923678"/>
            <a:ext cx="3456384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Lean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4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987574"/>
            <a:ext cx="504056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</a:rPr>
              <a:t> </a:t>
            </a:r>
            <a:r>
              <a:rPr lang="en-GB" sz="2000" dirty="0" smtClean="0">
                <a:latin typeface="Calibri" panose="020F0502020204030204" pitchFamily="34" charset="0"/>
              </a:rPr>
              <a:t>The </a:t>
            </a:r>
            <a:r>
              <a:rPr lang="en-GB" sz="2000" dirty="0">
                <a:latin typeface="Calibri" panose="020F0502020204030204" pitchFamily="34" charset="0"/>
              </a:rPr>
              <a:t>roots of agile approaches are in “lean” development, which originated in lean manufacturing concepts (most famously the Toyota Production System).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Lean is a systematic approach </a:t>
            </a:r>
            <a:r>
              <a:rPr lang="en-GB" sz="2000" dirty="0" smtClean="0">
                <a:latin typeface="Calibri" panose="020F0502020204030204" pitchFamily="34" charset="0"/>
              </a:rPr>
              <a:t>to </a:t>
            </a:r>
            <a:r>
              <a:rPr lang="en-GB" sz="2000" dirty="0">
                <a:latin typeface="Calibri" panose="020F0502020204030204" pitchFamily="34" charset="0"/>
              </a:rPr>
              <a:t>identifying and eliminating waste by continuously improving processes. Alongside this, lean focuses on maximising value to the customer.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249" y="771550"/>
            <a:ext cx="32861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4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685021"/>
            <a:ext cx="252028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Lean </a:t>
            </a:r>
            <a:r>
              <a:rPr lang="en-GB" sz="2000" dirty="0">
                <a:latin typeface="Calibri" panose="020F0502020204030204" pitchFamily="34" charset="0"/>
              </a:rPr>
              <a:t>is underpinned by several principles. </a:t>
            </a:r>
            <a:endParaRPr lang="en-GB" sz="2000" dirty="0" smtClean="0">
              <a:latin typeface="Calibri" panose="020F0502020204030204" pitchFamily="34" charset="0"/>
            </a:endParaRP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All of the principles are important, although for this module the </a:t>
            </a:r>
            <a:r>
              <a:rPr lang="en-GB" sz="2000" dirty="0" smtClean="0">
                <a:latin typeface="Calibri" panose="020F0502020204030204" pitchFamily="34" charset="0"/>
              </a:rPr>
              <a:t>notions </a:t>
            </a:r>
            <a:r>
              <a:rPr lang="en-GB" sz="2000" dirty="0">
                <a:latin typeface="Calibri" panose="020F0502020204030204" pitchFamily="34" charset="0"/>
              </a:rPr>
              <a:t>of clearly </a:t>
            </a:r>
            <a:r>
              <a:rPr lang="en-GB" sz="2000" b="1" i="1" dirty="0">
                <a:latin typeface="Calibri" panose="020F0502020204030204" pitchFamily="34" charset="0"/>
              </a:rPr>
              <a:t>defining value </a:t>
            </a:r>
            <a:r>
              <a:rPr lang="en-GB" sz="2000" dirty="0">
                <a:latin typeface="Calibri" panose="020F0502020204030204" pitchFamily="34" charset="0"/>
              </a:rPr>
              <a:t>and </a:t>
            </a:r>
            <a:r>
              <a:rPr lang="en-GB" sz="2000" b="1" i="1" dirty="0" smtClean="0">
                <a:latin typeface="Calibri" panose="020F0502020204030204" pitchFamily="34" charset="0"/>
              </a:rPr>
              <a:t>eliminating waste </a:t>
            </a:r>
            <a:r>
              <a:rPr lang="en-GB" sz="2000" dirty="0" smtClean="0">
                <a:latin typeface="Calibri" panose="020F0502020204030204" pitchFamily="34" charset="0"/>
              </a:rPr>
              <a:t>are</a:t>
            </a:r>
            <a:r>
              <a:rPr lang="en-GB" sz="2000" dirty="0" smtClean="0">
                <a:latin typeface="Calibri" panose="020F0502020204030204" pitchFamily="34" charset="0"/>
              </a:rPr>
              <a:t> </a:t>
            </a:r>
            <a:r>
              <a:rPr lang="en-GB" sz="2000" dirty="0">
                <a:latin typeface="Calibri" panose="020F0502020204030204" pitchFamily="34" charset="0"/>
              </a:rPr>
              <a:t>of particular relevance.</a:t>
            </a:r>
          </a:p>
          <a:p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339502"/>
            <a:ext cx="5544616" cy="4625794"/>
          </a:xfrm>
          <a:prstGeom prst="rect">
            <a:avLst/>
          </a:prstGeom>
        </p:spPr>
      </p:pic>
      <p:sp>
        <p:nvSpPr>
          <p:cNvPr id="6" name="Rectangle 2"/>
          <p:cNvSpPr txBox="1">
            <a:spLocks/>
          </p:cNvSpPr>
          <p:nvPr/>
        </p:nvSpPr>
        <p:spPr>
          <a:xfrm>
            <a:off x="685800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Principles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05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685021"/>
            <a:ext cx="295232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In the context of this project, ask what is going to provide maximum ‘bang for your buck’.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You should always spend your valuable and limited time on activities that </a:t>
            </a:r>
            <a:r>
              <a:rPr lang="en-GB" sz="2000" dirty="0" smtClean="0">
                <a:latin typeface="Calibri" panose="020F0502020204030204" pitchFamily="34" charset="0"/>
              </a:rPr>
              <a:t>offer value to your </a:t>
            </a:r>
            <a:r>
              <a:rPr lang="en-GB" sz="2000" dirty="0" smtClean="0">
                <a:latin typeface="Calibri" panose="020F0502020204030204" pitchFamily="34" charset="0"/>
              </a:rPr>
              <a:t>project. </a:t>
            </a:r>
            <a:endParaRPr lang="en-GB" sz="2000" dirty="0">
              <a:latin typeface="Calibri" panose="020F050202020403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0011508"/>
              </p:ext>
            </p:extLst>
          </p:nvPr>
        </p:nvGraphicFramePr>
        <p:xfrm>
          <a:off x="2915816" y="51470"/>
          <a:ext cx="5904656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2"/>
          <p:cNvSpPr txBox="1">
            <a:spLocks/>
          </p:cNvSpPr>
          <p:nvPr/>
        </p:nvSpPr>
        <p:spPr>
          <a:xfrm>
            <a:off x="685800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Defining Value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4299942"/>
            <a:ext cx="7992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Aside</a:t>
            </a:r>
            <a:r>
              <a:rPr lang="en-GB" sz="2000" dirty="0">
                <a:latin typeface="Calibri" panose="020F0502020204030204" pitchFamily="34" charset="0"/>
              </a:rPr>
              <a:t>: Non-value added are things that do not add value to the client but are needed for other reasons (e.g. regulatory/legal requirements, etc.).</a:t>
            </a:r>
          </a:p>
        </p:txBody>
      </p:sp>
    </p:spTree>
    <p:extLst>
      <p:ext uri="{BB962C8B-B14F-4D97-AF65-F5344CB8AC3E}">
        <p14:creationId xmlns:p14="http://schemas.microsoft.com/office/powerpoint/2010/main" val="64127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685021"/>
            <a:ext cx="3528392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Lean identifies a number of different types of waste (which need to be contextualised in terms of software engineering).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In the context of this project you should get into the habit of viewing how you spend your time and how much of your time was spent ‘adding value’.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5" name="Rectangle 2"/>
          <p:cNvSpPr txBox="1">
            <a:spLocks/>
          </p:cNvSpPr>
          <p:nvPr/>
        </p:nvSpPr>
        <p:spPr>
          <a:xfrm>
            <a:off x="685800" y="51470"/>
            <a:ext cx="3886200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Eliminating Waste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685021"/>
            <a:ext cx="4248472" cy="284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2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1321521"/>
            <a:ext cx="2088232" cy="20882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76" y="1563638"/>
            <a:ext cx="5821735" cy="177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0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38" y="1498637"/>
            <a:ext cx="3080676" cy="228106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07904" y="627534"/>
            <a:ext cx="5184576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Talk of ‘mapping the value chain’, ‘empowering the team’, etc. might be viewed as hollow ‘management talk’.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This isn’t the case for agile and lean approaches – please do think </a:t>
            </a:r>
            <a:r>
              <a:rPr lang="en-GB" sz="2000" i="1" dirty="0" smtClean="0">
                <a:latin typeface="Calibri" panose="020F0502020204030204" pitchFamily="34" charset="0"/>
              </a:rPr>
              <a:t>deeply </a:t>
            </a:r>
            <a:r>
              <a:rPr lang="en-GB" sz="2000" dirty="0" smtClean="0">
                <a:latin typeface="Calibri" panose="020F0502020204030204" pitchFamily="34" charset="0"/>
              </a:rPr>
              <a:t>about the underlying principles and why they matter.</a:t>
            </a:r>
          </a:p>
          <a:p>
            <a:endParaRPr lang="en-GB" sz="1000" dirty="0" smtClean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Too many ‘traditional’ projects have wasted time and effort creating software that isn’t fit for purpose. Agile and lean approaches have a much better track record. You should understand why this is the case.</a:t>
            </a:r>
          </a:p>
          <a:p>
            <a:endParaRPr lang="en-GB" sz="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59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7663" cy="516403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3528" y="987574"/>
            <a:ext cx="4320480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Waterfall Model</a:t>
            </a:r>
            <a:endParaRPr lang="en-GB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55576" y="1635646"/>
            <a:ext cx="4752528" cy="4320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Georgia" pitchFamily="18" charset="0"/>
              <a:buNone/>
            </a:pPr>
            <a:r>
              <a:rPr lang="en-GB" sz="3200" dirty="0" smtClean="0">
                <a:solidFill>
                  <a:schemeClr val="bg1"/>
                </a:solidFill>
                <a:latin typeface="Calibri" pitchFamily="34" charset="0"/>
              </a:rPr>
              <a:t>Being overly optimistic</a:t>
            </a:r>
            <a:endParaRPr lang="en-GB" sz="3200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19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3772" cy="516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88024" y="51470"/>
            <a:ext cx="4320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libri" pitchFamily="34" charset="0"/>
              </a:rPr>
              <a:t>Embracing an agile and lean philosophy will maximise the marks you receive in your </a:t>
            </a:r>
            <a:r>
              <a:rPr lang="en-GB" sz="2000" dirty="0" err="1" smtClean="0">
                <a:solidFill>
                  <a:schemeClr val="bg1"/>
                </a:solidFill>
                <a:latin typeface="Calibri" pitchFamily="34" charset="0"/>
              </a:rPr>
              <a:t>uni</a:t>
            </a:r>
            <a:r>
              <a:rPr lang="en-GB" sz="2000" dirty="0" smtClean="0">
                <a:solidFill>
                  <a:schemeClr val="bg1"/>
                </a:solidFill>
                <a:latin typeface="Calibri" pitchFamily="34" charset="0"/>
              </a:rPr>
              <a:t> projects…</a:t>
            </a:r>
            <a:endParaRPr lang="en-GB" sz="2000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06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6746"/>
            <a:ext cx="3744416" cy="480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48064" y="267494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Traditional waterfall approaches make a number of assumptions that can often be unrealistic.</a:t>
            </a:r>
          </a:p>
          <a:p>
            <a:pPr marL="0" indent="0">
              <a:buFont typeface="Georgia" pitchFamily="18" charset="0"/>
              <a:buNone/>
            </a:pP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Agile software development approaches are designed </a:t>
            </a:r>
            <a:r>
              <a:rPr lang="en-GB" sz="1800" dirty="0">
                <a:solidFill>
                  <a:schemeClr val="tx1"/>
                </a:solidFill>
                <a:effectLst/>
                <a:latin typeface="Calibri" pitchFamily="34" charset="0"/>
              </a:rPr>
              <a:t>to be flexible and adaptable to uncertain user requirements</a:t>
            </a: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.</a:t>
            </a: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Lean software development approaches provide a means of focusing on what is really important and cutting out any waste.</a:t>
            </a: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Agile and Lean approaches complement one another.</a:t>
            </a: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110293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GB" sz="2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Key takeaways:</a:t>
            </a:r>
            <a:endParaRPr lang="en-GB" sz="2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5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685021"/>
            <a:ext cx="856895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For many years the </a:t>
            </a:r>
            <a:r>
              <a:rPr lang="en-GB" sz="2000" dirty="0" smtClean="0">
                <a:latin typeface="Calibri" panose="020F0502020204030204" pitchFamily="34" charset="0"/>
              </a:rPr>
              <a:t>Waterfall </a:t>
            </a:r>
            <a:r>
              <a:rPr lang="en-GB" sz="2000" dirty="0">
                <a:latin typeface="Calibri" panose="020F0502020204030204" pitchFamily="34" charset="0"/>
              </a:rPr>
              <a:t>method was the standard software development approach (and still is broadly used</a:t>
            </a:r>
            <a:r>
              <a:rPr lang="en-GB" sz="2000" dirty="0" smtClean="0">
                <a:latin typeface="Calibri" panose="020F0502020204030204" pitchFamily="34" charset="0"/>
              </a:rPr>
              <a:t>).</a:t>
            </a:r>
          </a:p>
          <a:p>
            <a:endParaRPr lang="en-GB" sz="1000" dirty="0" smtClean="0">
              <a:latin typeface="Calibri" panose="020F0502020204030204" pitchFamily="34" charset="0"/>
            </a:endParaRPr>
          </a:p>
          <a:p>
            <a:endParaRPr lang="en-GB" sz="1000" dirty="0">
              <a:latin typeface="Calibri" panose="020F0502020204030204" pitchFamily="34" charset="0"/>
            </a:endParaRPr>
          </a:p>
          <a:p>
            <a:endParaRPr lang="en-GB" sz="1000" dirty="0" smtClean="0">
              <a:latin typeface="Calibri" panose="020F0502020204030204" pitchFamily="34" charset="0"/>
            </a:endParaRPr>
          </a:p>
          <a:p>
            <a:endParaRPr lang="en-GB" sz="1000" dirty="0">
              <a:latin typeface="Calibri" panose="020F0502020204030204" pitchFamily="34" charset="0"/>
            </a:endParaRPr>
          </a:p>
          <a:p>
            <a:endParaRPr lang="en-GB" sz="1000" dirty="0" smtClean="0">
              <a:latin typeface="Calibri" panose="020F0502020204030204" pitchFamily="34" charset="0"/>
            </a:endParaRPr>
          </a:p>
          <a:p>
            <a:endParaRPr lang="en-GB" sz="1000" dirty="0">
              <a:latin typeface="Calibri" panose="020F0502020204030204" pitchFamily="34" charset="0"/>
            </a:endParaRPr>
          </a:p>
          <a:p>
            <a:endParaRPr lang="en-GB" sz="1000" dirty="0" smtClean="0">
              <a:latin typeface="Calibri" panose="020F0502020204030204" pitchFamily="34" charset="0"/>
            </a:endParaRPr>
          </a:p>
          <a:p>
            <a:endParaRPr lang="en-GB" sz="1000" dirty="0" smtClean="0">
              <a:latin typeface="Calibri" panose="020F0502020204030204" pitchFamily="34" charset="0"/>
            </a:endParaRP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</a:rPr>
              <a:t>Waterfall assumes that: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385" y="1686754"/>
            <a:ext cx="5639222" cy="8752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86831" y="3085678"/>
            <a:ext cx="23762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</a:t>
            </a:r>
            <a:r>
              <a:rPr lang="en-GB" sz="2000" dirty="0">
                <a:latin typeface="Calibri" panose="020F0502020204030204" pitchFamily="34" charset="0"/>
              </a:rPr>
              <a:t>business environment </a:t>
            </a:r>
            <a:r>
              <a:rPr lang="en-GB" sz="2000" dirty="0" smtClean="0">
                <a:latin typeface="Calibri" panose="020F0502020204030204" pitchFamily="34" charset="0"/>
              </a:rPr>
              <a:t>is stable and will not significantly change during the project.</a:t>
            </a:r>
          </a:p>
        </p:txBody>
      </p:sp>
      <p:sp>
        <p:nvSpPr>
          <p:cNvPr id="8" name="Rectangle 7"/>
          <p:cNvSpPr/>
          <p:nvPr/>
        </p:nvSpPr>
        <p:spPr>
          <a:xfrm>
            <a:off x="5364088" y="3100774"/>
            <a:ext cx="32403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</a:t>
            </a:r>
            <a:r>
              <a:rPr lang="en-GB" sz="2000" dirty="0">
                <a:latin typeface="Calibri" panose="020F0502020204030204" pitchFamily="34" charset="0"/>
              </a:rPr>
              <a:t>requirements can be </a:t>
            </a:r>
            <a:r>
              <a:rPr lang="en-GB" sz="2000" dirty="0" smtClean="0">
                <a:latin typeface="Calibri" panose="020F0502020204030204" pitchFamily="34" charset="0"/>
              </a:rPr>
              <a:t>documented in a manner that is </a:t>
            </a:r>
            <a:r>
              <a:rPr lang="en-GB" sz="2000" dirty="0" smtClean="0">
                <a:latin typeface="Calibri" panose="020F0502020204030204" pitchFamily="34" charset="0"/>
              </a:rPr>
              <a:t>consistently and </a:t>
            </a:r>
            <a:r>
              <a:rPr lang="en-GB" sz="2000" dirty="0" smtClean="0">
                <a:latin typeface="Calibri" panose="020F0502020204030204" pitchFamily="34" charset="0"/>
              </a:rPr>
              <a:t>unambiguously understood by developers.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75902" y="3097956"/>
            <a:ext cx="26809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Users can accurately and precisely define what they require upfront before they see or use the product.</a:t>
            </a:r>
          </a:p>
        </p:txBody>
      </p:sp>
    </p:spTree>
    <p:extLst>
      <p:ext uri="{BB962C8B-B14F-4D97-AF65-F5344CB8AC3E}">
        <p14:creationId xmlns:p14="http://schemas.microsoft.com/office/powerpoint/2010/main" val="85930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685021"/>
            <a:ext cx="8784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When the delivery date is years away (common on medium/large sized projects) </a:t>
            </a:r>
            <a:r>
              <a:rPr lang="en-GB" sz="2000" dirty="0" smtClean="0">
                <a:latin typeface="Calibri" panose="020F0502020204030204" pitchFamily="34" charset="0"/>
              </a:rPr>
              <a:t>the </a:t>
            </a:r>
            <a:r>
              <a:rPr lang="en-GB" sz="2000" dirty="0" smtClean="0">
                <a:latin typeface="Calibri" panose="020F0502020204030204" pitchFamily="34" charset="0"/>
              </a:rPr>
              <a:t>Waterfall </a:t>
            </a:r>
            <a:r>
              <a:rPr lang="en-GB" sz="2000" dirty="0">
                <a:latin typeface="Calibri" panose="020F0502020204030204" pitchFamily="34" charset="0"/>
              </a:rPr>
              <a:t>assumptions tend to break down – often disastrously so.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79662"/>
            <a:ext cx="7200800" cy="330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2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685021"/>
            <a:ext cx="3600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The Waterfall </a:t>
            </a:r>
            <a:r>
              <a:rPr lang="en-GB" sz="2000" dirty="0" smtClean="0">
                <a:latin typeface="Calibri" panose="020F0502020204030204" pitchFamily="34" charset="0"/>
              </a:rPr>
              <a:t>method appeals </a:t>
            </a:r>
            <a:r>
              <a:rPr lang="en-GB" sz="2000" dirty="0">
                <a:latin typeface="Calibri" panose="020F0502020204030204" pitchFamily="34" charset="0"/>
              </a:rPr>
              <a:t>to (some) companies as it is document and planning intensive.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It provides a detailed and ‘reasonable’ plan alongside a clear control mechanism which promises control over project costs and schedules.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771550"/>
            <a:ext cx="4104422" cy="368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6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697795"/>
            <a:ext cx="3816424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The truth for most projects is that full control over costs and </a:t>
            </a:r>
            <a:r>
              <a:rPr lang="en-GB" sz="2000" dirty="0" smtClean="0">
                <a:latin typeface="Calibri" panose="020F0502020204030204" pitchFamily="34" charset="0"/>
              </a:rPr>
              <a:t>schedules </a:t>
            </a:r>
            <a:r>
              <a:rPr lang="en-GB" sz="2000" dirty="0">
                <a:latin typeface="Calibri" panose="020F0502020204030204" pitchFamily="34" charset="0"/>
              </a:rPr>
              <a:t>is an illusion - requirements are uncertain and likely to change over time. </a:t>
            </a:r>
          </a:p>
          <a:p>
            <a:endParaRPr lang="en-GB" sz="1000" dirty="0" smtClean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The cost and schedule estimates </a:t>
            </a:r>
            <a:r>
              <a:rPr lang="en-GB" sz="2000" dirty="0" smtClean="0">
                <a:latin typeface="Calibri" panose="020F0502020204030204" pitchFamily="34" charset="0"/>
              </a:rPr>
              <a:t>can’t </a:t>
            </a:r>
            <a:r>
              <a:rPr lang="en-GB" sz="2000" dirty="0">
                <a:latin typeface="Calibri" panose="020F0502020204030204" pitchFamily="34" charset="0"/>
              </a:rPr>
              <a:t>be any more exact and precise than the requirements are.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A better approach is to use </a:t>
            </a:r>
            <a:r>
              <a:rPr lang="en-GB" sz="2000" dirty="0" smtClean="0">
                <a:latin typeface="Calibri" panose="020F0502020204030204" pitchFamily="34" charset="0"/>
              </a:rPr>
              <a:t>a </a:t>
            </a:r>
            <a:r>
              <a:rPr lang="en-GB" sz="2000" dirty="0" smtClean="0">
                <a:latin typeface="Calibri" panose="020F0502020204030204" pitchFamily="34" charset="0"/>
              </a:rPr>
              <a:t>method </a:t>
            </a:r>
            <a:r>
              <a:rPr lang="en-GB" sz="2000" dirty="0" smtClean="0">
                <a:latin typeface="Calibri" panose="020F0502020204030204" pitchFamily="34" charset="0"/>
              </a:rPr>
              <a:t>that </a:t>
            </a:r>
            <a:r>
              <a:rPr lang="en-GB" sz="2000" dirty="0">
                <a:latin typeface="Calibri" panose="020F0502020204030204" pitchFamily="34" charset="0"/>
              </a:rPr>
              <a:t>is designed to be flexible and adaptable to uncertain user requirements.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771550"/>
            <a:ext cx="3739411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4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685021"/>
            <a:ext cx="85689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Agile approaches tackle uncertainty by delivering working software to the client on a frequent and regular basis. </a:t>
            </a:r>
            <a:r>
              <a:rPr lang="en-GB" sz="2000" dirty="0" smtClean="0">
                <a:latin typeface="Calibri" panose="020F0502020204030204" pitchFamily="34" charset="0"/>
              </a:rPr>
              <a:t>This </a:t>
            </a:r>
            <a:r>
              <a:rPr lang="en-GB" sz="2000" dirty="0">
                <a:latin typeface="Calibri" panose="020F0502020204030204" pitchFamily="34" charset="0"/>
              </a:rPr>
              <a:t>enables the client to compare the software against their requirements and therefrom shape the development.</a:t>
            </a:r>
          </a:p>
          <a:p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51670"/>
            <a:ext cx="7704856" cy="197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2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" y="-6102"/>
            <a:ext cx="9144000" cy="51435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112060" y="652786"/>
            <a:ext cx="2880320" cy="1465634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32040" y="627534"/>
            <a:ext cx="3240360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The Agile Manifesto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07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699542"/>
            <a:ext cx="8136905" cy="4282617"/>
          </a:xfrm>
          <a:prstGeom prst="rect">
            <a:avLst/>
          </a:prstGeom>
        </p:spPr>
      </p:pic>
      <p:sp>
        <p:nvSpPr>
          <p:cNvPr id="7" name="Rectangle 1"/>
          <p:cNvSpPr/>
          <p:nvPr/>
        </p:nvSpPr>
        <p:spPr>
          <a:xfrm>
            <a:off x="251520" y="515456"/>
            <a:ext cx="8064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In 2001, a group of software experts drafted the Agile </a:t>
            </a:r>
            <a:r>
              <a:rPr lang="en-GB" sz="2000" dirty="0" smtClean="0">
                <a:latin typeface="Calibri" panose="020F0502020204030204" pitchFamily="34" charset="0"/>
              </a:rPr>
              <a:t>Manifesto: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8" name="Rectangle 2"/>
          <p:cNvSpPr/>
          <p:nvPr/>
        </p:nvSpPr>
        <p:spPr>
          <a:xfrm>
            <a:off x="2555776" y="-596602"/>
            <a:ext cx="191590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solidFill>
                  <a:srgbClr val="000000"/>
                </a:solidFill>
                <a:latin typeface="BankGothicBold"/>
                <a:ea typeface="Calibri" panose="020F0502020204030204" pitchFamily="34" charset="0"/>
                <a:cs typeface="BankGothicBold"/>
              </a:rPr>
              <a:t>Agile Principles</a:t>
            </a:r>
            <a:endParaRPr lang="en-GB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763273" y="1417875"/>
            <a:ext cx="647302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“</a:t>
            </a:r>
            <a:r>
              <a:rPr lang="en-GB" sz="2000" dirty="0">
                <a:latin typeface="Calibri" panose="020F0502020204030204" pitchFamily="34" charset="0"/>
              </a:rPr>
              <a:t>We are uncovering better ways of developing software by doing it and helping others do it. Through this work we have come to value</a:t>
            </a:r>
            <a:r>
              <a:rPr lang="en-GB" sz="2000" dirty="0" smtClean="0">
                <a:latin typeface="Calibri" panose="020F0502020204030204" pitchFamily="34" charset="0"/>
              </a:rPr>
              <a:t>: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Calibri" panose="020F0502020204030204" pitchFamily="34" charset="0"/>
              </a:rPr>
              <a:t>Individuals and interactions </a:t>
            </a:r>
            <a:r>
              <a:rPr lang="en-GB" sz="2000" dirty="0">
                <a:latin typeface="Calibri" panose="020F0502020204030204" pitchFamily="34" charset="0"/>
              </a:rPr>
              <a:t>over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processes and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Calibri" panose="020F0502020204030204" pitchFamily="34" charset="0"/>
              </a:rPr>
              <a:t>Working software </a:t>
            </a:r>
            <a:r>
              <a:rPr lang="en-GB" sz="2000" dirty="0">
                <a:latin typeface="Calibri" panose="020F0502020204030204" pitchFamily="34" charset="0"/>
              </a:rPr>
              <a:t>over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comprehensive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Calibri" panose="020F0502020204030204" pitchFamily="34" charset="0"/>
              </a:rPr>
              <a:t>Customer collaboration </a:t>
            </a:r>
            <a:r>
              <a:rPr lang="en-GB" sz="2000" dirty="0">
                <a:latin typeface="Calibri" panose="020F0502020204030204" pitchFamily="34" charset="0"/>
              </a:rPr>
              <a:t>over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contract negotiation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Calibri" panose="020F0502020204030204" pitchFamily="34" charset="0"/>
              </a:rPr>
              <a:t>Responding to change </a:t>
            </a:r>
            <a:r>
              <a:rPr lang="en-GB" sz="2000" dirty="0">
                <a:latin typeface="Calibri" panose="020F0502020204030204" pitchFamily="34" charset="0"/>
              </a:rPr>
              <a:t>over 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following a </a:t>
            </a:r>
            <a:r>
              <a:rPr lang="en-GB" sz="2000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plan</a:t>
            </a:r>
          </a:p>
          <a:p>
            <a:endParaRPr lang="en-GB" sz="1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That is, while there is value in the items on the right, we value the items on the left more.”</a:t>
            </a:r>
          </a:p>
        </p:txBody>
      </p:sp>
    </p:spTree>
    <p:extLst>
      <p:ext uri="{BB962C8B-B14F-4D97-AF65-F5344CB8AC3E}">
        <p14:creationId xmlns:p14="http://schemas.microsoft.com/office/powerpoint/2010/main" val="385318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theme/theme1.xml><?xml version="1.0" encoding="utf-8"?>
<a:theme xmlns:a="http://schemas.openxmlformats.org/drawingml/2006/main" name="Slipstream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7013C18A35F34ABB124A623B7462F5" ma:contentTypeVersion="0" ma:contentTypeDescription="Create a new document." ma:contentTypeScope="" ma:versionID="c8b53229ef314644a75f5a9f7c013cc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C8E7FB-A937-4E0B-B07F-D6B5F5326CC1}"/>
</file>

<file path=customXml/itemProps2.xml><?xml version="1.0" encoding="utf-8"?>
<ds:datastoreItem xmlns:ds="http://schemas.openxmlformats.org/officeDocument/2006/customXml" ds:itemID="{E62EC622-BA17-4CBA-9110-B1C205BA6D3E}"/>
</file>

<file path=customXml/itemProps3.xml><?xml version="1.0" encoding="utf-8"?>
<ds:datastoreItem xmlns:ds="http://schemas.openxmlformats.org/officeDocument/2006/customXml" ds:itemID="{B8912CBF-0198-4F1B-A332-BC5C93E25CA5}"/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0</TotalTime>
  <Words>807</Words>
  <Application>Microsoft Office PowerPoint</Application>
  <PresentationFormat>On-screen Show (16:9)</PresentationFormat>
  <Paragraphs>87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BankGothicBold</vt:lpstr>
      <vt:lpstr>Calibri</vt:lpstr>
      <vt:lpstr>Georgia</vt:lpstr>
      <vt:lpstr>Times New Roman</vt:lpstr>
      <vt:lpstr>Times-Bold</vt:lpstr>
      <vt:lpstr>Times-Roman</vt:lpstr>
      <vt:lpstr>Trebuchet MS</vt:lpstr>
      <vt:lpstr>Slipstream</vt:lpstr>
      <vt:lpstr>Agile and Lean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2013-01-08T13:39:25Z</dcterms:created>
  <dcterms:modified xsi:type="dcterms:W3CDTF">2014-09-18T19:49:59Z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  <property fmtid="{D5CDD505-2E9C-101B-9397-08002B2CF9AE}" pid="4" name="ContentTypeId">
    <vt:lpwstr>0x010100E77013C18A35F34ABB124A623B7462F5</vt:lpwstr>
  </property>
</Properties>
</file>